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0"/>
  </p:notesMasterIdLst>
  <p:sldIdLst>
    <p:sldId id="256" r:id="rId2"/>
    <p:sldId id="307" r:id="rId3"/>
    <p:sldId id="311" r:id="rId4"/>
    <p:sldId id="324" r:id="rId5"/>
    <p:sldId id="325" r:id="rId6"/>
    <p:sldId id="327" r:id="rId7"/>
    <p:sldId id="326" r:id="rId8"/>
    <p:sldId id="29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3271" userDrawn="1">
          <p15:clr>
            <a:srgbClr val="A4A3A4"/>
          </p15:clr>
        </p15:guide>
        <p15:guide id="4" pos="439" userDrawn="1">
          <p15:clr>
            <a:srgbClr val="A4A3A4"/>
          </p15:clr>
        </p15:guide>
        <p15:guide id="5" pos="73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Kati Markert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0072B9"/>
    <a:srgbClr val="0073B9"/>
    <a:srgbClr val="BFBFBF"/>
    <a:srgbClr val="3366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7670" autoAdjust="0"/>
  </p:normalViewPr>
  <p:slideViewPr>
    <p:cSldViewPr snapToGrid="0" snapToObjects="1">
      <p:cViewPr varScale="1">
        <p:scale>
          <a:sx n="124" d="100"/>
          <a:sy n="124" d="100"/>
        </p:scale>
        <p:origin x="101" y="298"/>
      </p:cViewPr>
      <p:guideLst>
        <p:guide orient="horz" pos="346"/>
        <p:guide orient="horz" pos="4065"/>
        <p:guide orient="horz" pos="3271"/>
        <p:guide pos="439"/>
        <p:guide pos="73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178FB-4169-4F77-BBC9-3D602747617B}" type="datetimeFigureOut">
              <a:rPr lang="de-DE" smtClean="0"/>
              <a:t>03.11.2021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0E5B8-78AA-407E-9F5E-18462DEC89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4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i="0" dirty="0"/>
              <a:t>Quelle:</a:t>
            </a:r>
            <a:r>
              <a:rPr lang="de-DE" b="1" i="0" baseline="0" dirty="0"/>
              <a:t> </a:t>
            </a:r>
            <a:r>
              <a:rPr lang="de-DE" b="1" i="0" dirty="0"/>
              <a:t>https://www.zukunftaltbau.de/fileadmin/user_upload/Warming_Stripes/ZAB_Warming_Stripes_2018_ohne_Legende_190611.pdf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76F65-1C3D-43A6-83B6-49CF5321280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76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idx="1" hasCustomPrompt="1"/>
          </p:nvPr>
        </p:nvSpPr>
        <p:spPr>
          <a:xfrm>
            <a:off x="696384" y="2571744"/>
            <a:ext cx="5486400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6700" indent="-180975">
              <a:buFont typeface="Webdings" pitchFamily="18" charset="2"/>
              <a:buNone/>
              <a:defRPr sz="2000">
                <a:solidFill>
                  <a:srgbClr val="005DAA"/>
                </a:solidFill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" y="571480"/>
            <a:ext cx="11616267" cy="1701820"/>
          </a:xfrm>
          <a:prstGeom prst="rect">
            <a:avLst/>
          </a:prstGeom>
          <a:solidFill>
            <a:srgbClr val="005DAA"/>
          </a:solidFill>
        </p:spPr>
        <p:txBody>
          <a:bodyPr anchor="ctr" anchorCtr="0"/>
          <a:lstStyle>
            <a:lvl1pPr marL="449263" indent="0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696385" y="6149947"/>
            <a:ext cx="10919883" cy="51624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168341" y="6301082"/>
            <a:ext cx="2571768" cy="23049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200" baseline="0">
                <a:solidFill>
                  <a:srgbClr val="005DAA"/>
                </a:solidFill>
              </a:defRPr>
            </a:lvl1pPr>
            <a:lvl2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Veit Moosmayer</a:t>
            </a: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68341" y="6031506"/>
            <a:ext cx="2571768" cy="269576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200" baseline="0">
                <a:solidFill>
                  <a:srgbClr val="005DAA"/>
                </a:solidFill>
              </a:defRPr>
            </a:lvl1pPr>
            <a:lvl2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Ulmer Tagung 2021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5" y="5393180"/>
            <a:ext cx="1783993" cy="1138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äsent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2"/>
          <p:cNvSpPr>
            <a:spLocks noGrp="1"/>
          </p:cNvSpPr>
          <p:nvPr>
            <p:ph idx="1"/>
          </p:nvPr>
        </p:nvSpPr>
        <p:spPr>
          <a:xfrm>
            <a:off x="571462" y="1496086"/>
            <a:ext cx="5293532" cy="48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Webdings" pitchFamily="18" charset="2"/>
              <a:buChar char="4"/>
              <a:defRPr sz="2000"/>
            </a:lvl1pPr>
            <a:lvl2pPr marL="63023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ebdings" pitchFamily="18" charset="2"/>
              <a:buChar char="4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 3" pitchFamily="18" charset="2"/>
              <a:buChar char="}"/>
              <a:tabLst/>
              <a:defRPr sz="16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extplatzhalter 2"/>
          <p:cNvSpPr>
            <a:spLocks noGrp="1"/>
          </p:cNvSpPr>
          <p:nvPr>
            <p:ph idx="13"/>
          </p:nvPr>
        </p:nvSpPr>
        <p:spPr>
          <a:xfrm>
            <a:off x="6314743" y="1496086"/>
            <a:ext cx="5293532" cy="480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Webdings" pitchFamily="18" charset="2"/>
              <a:buChar char="4"/>
              <a:defRPr sz="2000"/>
            </a:lvl1pPr>
            <a:lvl2pPr marL="63023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ebdings" pitchFamily="18" charset="2"/>
              <a:buChar char="4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 3" pitchFamily="18" charset="2"/>
              <a:buChar char="}"/>
              <a:tabLst/>
              <a:defRPr sz="16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428604"/>
            <a:ext cx="11620539" cy="17978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1462" y="608390"/>
            <a:ext cx="11049077" cy="7079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005DAA"/>
                </a:solidFill>
              </a:defRPr>
            </a:lvl1pPr>
            <a:lvl2pPr>
              <a:buNone/>
              <a:defRPr sz="2000" b="1">
                <a:solidFill>
                  <a:schemeClr val="tx2"/>
                </a:solidFill>
              </a:defRPr>
            </a:lvl2pPr>
            <a:lvl3pPr>
              <a:buNone/>
              <a:defRPr sz="2000" b="1">
                <a:solidFill>
                  <a:schemeClr val="tx2"/>
                </a:solidFill>
              </a:defRPr>
            </a:lvl3pPr>
            <a:lvl4pPr>
              <a:buNone/>
              <a:defRPr sz="2000" b="1">
                <a:solidFill>
                  <a:schemeClr val="tx2"/>
                </a:solidFill>
              </a:defRPr>
            </a:lvl4pPr>
            <a:lvl5pPr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Kurzzusammenfassung der Folie</a:t>
            </a:r>
          </a:p>
        </p:txBody>
      </p:sp>
    </p:spTree>
    <p:extLst>
      <p:ext uri="{BB962C8B-B14F-4D97-AF65-F5344CB8AC3E}">
        <p14:creationId xmlns:p14="http://schemas.microsoft.com/office/powerpoint/2010/main" val="37988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äsentation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/>
          </p:nvPr>
        </p:nvSpPr>
        <p:spPr>
          <a:xfrm>
            <a:off x="571462" y="1600201"/>
            <a:ext cx="110490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Webdings" pitchFamily="18" charset="2"/>
              <a:buChar char="4"/>
              <a:defRPr sz="2000"/>
            </a:lvl1pPr>
            <a:lvl2pPr marL="63023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ebdings" pitchFamily="18" charset="2"/>
              <a:buChar char="4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 3" pitchFamily="18" charset="2"/>
              <a:buChar char="}"/>
              <a:tabLst/>
              <a:defRPr sz="16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Rechteck 5"/>
          <p:cNvSpPr/>
          <p:nvPr userDrawn="1"/>
        </p:nvSpPr>
        <p:spPr>
          <a:xfrm>
            <a:off x="0" y="428604"/>
            <a:ext cx="11620539" cy="17978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7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1462" y="608390"/>
            <a:ext cx="11049077" cy="7079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005DAA"/>
                </a:solidFill>
              </a:defRPr>
            </a:lvl1pPr>
            <a:lvl2pPr>
              <a:buNone/>
              <a:defRPr sz="2000" b="1">
                <a:solidFill>
                  <a:schemeClr val="tx2"/>
                </a:solidFill>
              </a:defRPr>
            </a:lvl2pPr>
            <a:lvl3pPr>
              <a:buNone/>
              <a:defRPr sz="2000" b="1">
                <a:solidFill>
                  <a:schemeClr val="tx2"/>
                </a:solidFill>
              </a:defRPr>
            </a:lvl3pPr>
            <a:lvl4pPr>
              <a:buNone/>
              <a:defRPr sz="2000" b="1">
                <a:solidFill>
                  <a:schemeClr val="tx2"/>
                </a:solidFill>
              </a:defRPr>
            </a:lvl4pPr>
            <a:lvl5pPr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Kurzzusammenfassung der Folie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äsentation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2"/>
          <p:cNvSpPr>
            <a:spLocks noGrp="1"/>
          </p:cNvSpPr>
          <p:nvPr>
            <p:ph idx="1"/>
          </p:nvPr>
        </p:nvSpPr>
        <p:spPr>
          <a:xfrm>
            <a:off x="571462" y="1600201"/>
            <a:ext cx="110490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Webdings" pitchFamily="18" charset="2"/>
              <a:buChar char="4"/>
              <a:defRPr sz="2000"/>
            </a:lvl1pPr>
            <a:lvl2pPr marL="63023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ebdings" pitchFamily="18" charset="2"/>
              <a:buChar char="4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 3" pitchFamily="18" charset="2"/>
              <a:buChar char="}"/>
              <a:tabLst/>
              <a:defRPr sz="16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1" name="Rechteck 40"/>
          <p:cNvSpPr/>
          <p:nvPr userDrawn="1"/>
        </p:nvSpPr>
        <p:spPr>
          <a:xfrm>
            <a:off x="0" y="428604"/>
            <a:ext cx="11620539" cy="17978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2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1462" y="608390"/>
            <a:ext cx="11049077" cy="7079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005DAA"/>
                </a:solidFill>
              </a:defRPr>
            </a:lvl1pPr>
            <a:lvl2pPr>
              <a:buNone/>
              <a:defRPr sz="2000" b="1">
                <a:solidFill>
                  <a:schemeClr val="tx2"/>
                </a:solidFill>
              </a:defRPr>
            </a:lvl2pPr>
            <a:lvl3pPr>
              <a:buNone/>
              <a:defRPr sz="2000" b="1">
                <a:solidFill>
                  <a:schemeClr val="tx2"/>
                </a:solidFill>
              </a:defRPr>
            </a:lvl3pPr>
            <a:lvl4pPr>
              <a:buNone/>
              <a:defRPr sz="2000" b="1">
                <a:solidFill>
                  <a:schemeClr val="tx2"/>
                </a:solidFill>
              </a:defRPr>
            </a:lvl4pPr>
            <a:lvl5pPr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Kurzzusammenfassung der Folie</a:t>
            </a: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571461" y="6205539"/>
            <a:ext cx="1054139" cy="42862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90000" rIns="90000" bIns="9000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7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äsentation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2"/>
          <p:cNvSpPr>
            <a:spLocks noGrp="1"/>
          </p:cNvSpPr>
          <p:nvPr>
            <p:ph idx="1"/>
          </p:nvPr>
        </p:nvSpPr>
        <p:spPr>
          <a:xfrm>
            <a:off x="571462" y="1600201"/>
            <a:ext cx="110490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Webdings" pitchFamily="18" charset="2"/>
              <a:buChar char="4"/>
              <a:defRPr sz="2000"/>
            </a:lvl1pPr>
            <a:lvl2pPr marL="63023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ebdings" pitchFamily="18" charset="2"/>
              <a:buChar char="4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 3" pitchFamily="18" charset="2"/>
              <a:buChar char="}"/>
              <a:tabLst/>
              <a:defRPr sz="1600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1" name="Rechteck 40"/>
          <p:cNvSpPr/>
          <p:nvPr userDrawn="1"/>
        </p:nvSpPr>
        <p:spPr>
          <a:xfrm>
            <a:off x="0" y="428604"/>
            <a:ext cx="11620539" cy="17978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2" name="Textplatzhalt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71462" y="608390"/>
            <a:ext cx="11049077" cy="70791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800" b="1" baseline="0">
                <a:solidFill>
                  <a:srgbClr val="005DAA"/>
                </a:solidFill>
              </a:defRPr>
            </a:lvl1pPr>
            <a:lvl2pPr>
              <a:buNone/>
              <a:defRPr sz="2000" b="1">
                <a:solidFill>
                  <a:schemeClr val="tx2"/>
                </a:solidFill>
              </a:defRPr>
            </a:lvl2pPr>
            <a:lvl3pPr>
              <a:buNone/>
              <a:defRPr sz="2000" b="1">
                <a:solidFill>
                  <a:schemeClr val="tx2"/>
                </a:solidFill>
              </a:defRPr>
            </a:lvl3pPr>
            <a:lvl4pPr>
              <a:buNone/>
              <a:defRPr sz="2000" b="1">
                <a:solidFill>
                  <a:schemeClr val="tx2"/>
                </a:solidFill>
              </a:defRPr>
            </a:lvl4pPr>
            <a:lvl5pPr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Kurzzusammenfassung der Folie</a:t>
            </a:r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571461" y="6205539"/>
            <a:ext cx="1054139" cy="428625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lIns="90000" tIns="90000" rIns="90000" bIns="9000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0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_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7C90F4-C893-F444-BDA6-634ACEAB0F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504" y="5318004"/>
            <a:ext cx="3648000" cy="1364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1EF54E8-A377-6F4F-B549-22056CFD06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4217" y="5306362"/>
            <a:ext cx="3648000" cy="1364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33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1DEFAF-5AE7-6848-A104-81980EC95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7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210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3CADBE8-163F-4B27-9C16-3BCB6445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615555-EAD9-40C8-A219-1B8EB238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20.5.2021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ECB580-E118-483D-A6FA-6724B843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Stadt Karlsruhe | Amt für Umwelt- und Arbeitsschutz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F7B7E9-DEB3-482D-9CCE-B7E9D6E09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2DDD-6F15-44B4-A657-5A625C5DF01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6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  <p:sldLayoutId id="2147483668" r:id="rId3"/>
    <p:sldLayoutId id="2147483675" r:id="rId4"/>
    <p:sldLayoutId id="2147483678" r:id="rId5"/>
    <p:sldLayoutId id="2147483669" r:id="rId6"/>
    <p:sldLayoutId id="2147483674" r:id="rId7"/>
    <p:sldLayoutId id="2147483680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SzPct val="75000"/>
        <a:buFont typeface="Wingdings 2" pitchFamily="18" charset="2"/>
        <a:buChar char="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 typeface="Wingdings 2" pitchFamily="18" charset="2"/>
        <a:buChar char="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5000"/>
        <a:buFont typeface="Wingdings 2" pitchFamily="18" charset="2"/>
        <a:buChar char="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 typeface="Wingdings 2" pitchFamily="18" charset="2"/>
        <a:buChar char="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75000"/>
        <a:buFont typeface="Wingdings 2" pitchFamily="18" charset="2"/>
        <a:buChar char="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ek-karlsruhe.de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moosmayer@kek-karlsruhe.de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696384" y="2571744"/>
            <a:ext cx="8539980" cy="857256"/>
          </a:xfrm>
        </p:spPr>
        <p:txBody>
          <a:bodyPr/>
          <a:lstStyle/>
          <a:p>
            <a:r>
              <a:rPr lang="de-DE" dirty="0"/>
              <a:t>Welchen Beitrag können UMS zur Stabilisierung des Klimawandels leisten?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Umweltmanagementsysteme in Zeiten der Klimakrise</a:t>
            </a:r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9688372" y="6366862"/>
            <a:ext cx="1928826" cy="230490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Veit Moosmayer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1"/>
          </p:nvPr>
        </p:nvSpPr>
        <p:spPr>
          <a:xfrm>
            <a:off x="9688372" y="6097286"/>
            <a:ext cx="1928826" cy="269576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200" baseline="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Ulmer Tagung 2021</a:t>
            </a:r>
          </a:p>
        </p:txBody>
      </p:sp>
      <p:pic>
        <p:nvPicPr>
          <p:cNvPr id="7" name="Grafi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524" y="5125559"/>
            <a:ext cx="1956858" cy="135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Kurze Vorstellung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571463" y="1600201"/>
            <a:ext cx="6743737" cy="3581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/>
              <a:t>Die Karlsruher Energie- und Klimaschutzagentur</a:t>
            </a:r>
          </a:p>
          <a:p>
            <a:r>
              <a:rPr lang="de-DE" sz="2000" dirty="0"/>
              <a:t>Gründung 2009 als gGmbH mit Stadt und Stadtwerke Karlsruhe als Gesellschafter zu je 50%</a:t>
            </a:r>
          </a:p>
          <a:p>
            <a:r>
              <a:rPr lang="de-DE" sz="2000" dirty="0"/>
              <a:t>25 Mitarbeiter*innen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/>
              <a:t>Unabhängige Beratung und Information zu Themen wie Energieeffizienz, erneuerbare Energien und Klimaschutz in Haushalten und Unternehmen.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EMAS </a:t>
            </a:r>
            <a:r>
              <a:rPr lang="de-DE" sz="2000" dirty="0"/>
              <a:t>Umweltmanagement seit 2011</a:t>
            </a:r>
            <a:endParaRPr lang="de-DE" sz="2000" dirty="0">
              <a:solidFill>
                <a:srgbClr val="0072B9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48" y="4270310"/>
            <a:ext cx="1105609" cy="18225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051" y="1454440"/>
            <a:ext cx="2235964" cy="15289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71462" y="5661890"/>
            <a:ext cx="492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2020 Vorstandsmitglied im VNU - Verband für </a:t>
            </a:r>
            <a:br>
              <a:rPr lang="de-DE" dirty="0"/>
            </a:br>
            <a:r>
              <a:rPr lang="de-DE" dirty="0"/>
              <a:t>Nachhaltigkeits- und Umweltmanagement e. V.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040" y="5455805"/>
            <a:ext cx="1229633" cy="85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/>
          <a:srcRect l="1504" t="30603" b="1254"/>
          <a:stretch/>
        </p:blipFill>
        <p:spPr>
          <a:xfrm>
            <a:off x="762000" y="1193799"/>
            <a:ext cx="10820400" cy="5283201"/>
          </a:xfrm>
          <a:prstGeom prst="rect">
            <a:avLst/>
          </a:prstGeom>
        </p:spPr>
      </p:pic>
      <p:sp>
        <p:nvSpPr>
          <p:cNvPr id="146" name="Rechteck 145"/>
          <p:cNvSpPr/>
          <p:nvPr/>
        </p:nvSpPr>
        <p:spPr>
          <a:xfrm>
            <a:off x="2961981" y="5262780"/>
            <a:ext cx="6195317" cy="699346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prstClr val="white"/>
                </a:solidFill>
                <a:cs typeface="Calibri" pitchFamily="34" charset="0"/>
              </a:rPr>
              <a:t>Jahresmitteltemperaturen in Baden-Württemberg seit Beginn der Wetteraufzeichnungen 1881 – 2018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04867" y="5700516"/>
            <a:ext cx="205243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Quelle: Zukunft Altbau 2020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695296" y="608390"/>
            <a:ext cx="8286808" cy="707910"/>
          </a:xfrm>
        </p:spPr>
        <p:txBody>
          <a:bodyPr/>
          <a:lstStyle/>
          <a:p>
            <a:r>
              <a:rPr lang="de-DE" dirty="0" err="1"/>
              <a:t>Warming</a:t>
            </a:r>
            <a:r>
              <a:rPr lang="de-DE" dirty="0"/>
              <a:t> </a:t>
            </a:r>
            <a:r>
              <a:rPr lang="de-DE" dirty="0" err="1"/>
              <a:t>Stripes</a:t>
            </a:r>
            <a:endParaRPr lang="de-DE" dirty="0"/>
          </a:p>
        </p:txBody>
      </p:sp>
      <p:pic>
        <p:nvPicPr>
          <p:cNvPr id="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1800" b="1" dirty="0"/>
              <a:t>Risiken (und Chancen) des Klimawandels erkennen und in Unternehmensstrategie integrieren: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Direkte Auswirkungen des Klimawandels auf die Unternehmensstandorte (z.B. zunehmende Extremwetter)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Regulatorische Risiken durch sich verändernde Gesetzgebung (z.B. steigende Energiepreise, bauliche Pflichten)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Prävention durch Organisatorische (Management-) Maßnahmen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Nicht-KMU: Berichterstattungspflichten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Neue Geschäftsfelder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Nachfrage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Gesellschaftliche Erwartungen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…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Anforderungen an Unternehmen im Klimawandel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1A286B-8976-4CC2-932A-A6252C30240C}"/>
              </a:ext>
            </a:extLst>
          </p:cNvPr>
          <p:cNvGrpSpPr/>
          <p:nvPr/>
        </p:nvGrpSpPr>
        <p:grpSpPr>
          <a:xfrm>
            <a:off x="352042" y="6003985"/>
            <a:ext cx="1626415" cy="650803"/>
            <a:chOff x="352042" y="6003985"/>
            <a:chExt cx="1626415" cy="65080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FE034E5-1F15-44BD-B209-1D2533939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042" y="6003985"/>
              <a:ext cx="818941" cy="56637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760090E-9237-4D50-BFCB-E9A12AB18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468" y="6003985"/>
              <a:ext cx="649989" cy="650803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3364658-82FF-4041-AFD3-AC3F3E3B896A}"/>
              </a:ext>
            </a:extLst>
          </p:cNvPr>
          <p:cNvGrpSpPr/>
          <p:nvPr/>
        </p:nvGrpSpPr>
        <p:grpSpPr>
          <a:xfrm>
            <a:off x="5294566" y="3607755"/>
            <a:ext cx="6325972" cy="1939030"/>
            <a:chOff x="1653462" y="4064955"/>
            <a:chExt cx="6412395" cy="2318808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4AA6FF9-D7FE-48C6-9393-D407DC960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62" y="4064955"/>
              <a:ext cx="6412395" cy="2318808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C5DE018D-E7F9-4115-9FBC-FFECF132E164}"/>
                </a:ext>
              </a:extLst>
            </p:cNvPr>
            <p:cNvSpPr/>
            <p:nvPr/>
          </p:nvSpPr>
          <p:spPr>
            <a:xfrm>
              <a:off x="1653462" y="4433054"/>
              <a:ext cx="49017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/>
                <a:t>Task Force on Climate-related Financial Disclosures (G20)</a:t>
              </a:r>
              <a:endParaRPr lang="en-US" sz="1600" i="1" dirty="0">
                <a:effectLst/>
              </a:endParaRPr>
            </a:p>
          </p:txBody>
        </p:sp>
      </p:grpSp>
      <p:pic>
        <p:nvPicPr>
          <p:cNvPr id="10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Klimamanagement</a:t>
            </a:r>
          </a:p>
          <a:p>
            <a:pPr>
              <a:lnSpc>
                <a:spcPct val="150000"/>
              </a:lnSpc>
            </a:pPr>
            <a:r>
              <a:rPr lang="de-DE" dirty="0"/>
              <a:t>Klimaneutralität, „Netto-Null“, Minderungspfad</a:t>
            </a:r>
          </a:p>
          <a:p>
            <a:pPr>
              <a:lnSpc>
                <a:spcPct val="150000"/>
              </a:lnSpc>
            </a:pPr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-Bilanz (Bilanzgrenzen, Scopes…)</a:t>
            </a:r>
          </a:p>
          <a:p>
            <a:pPr>
              <a:lnSpc>
                <a:spcPct val="150000"/>
              </a:lnSpc>
            </a:pPr>
            <a:r>
              <a:rPr lang="de-DE" dirty="0"/>
              <a:t>Monitoring</a:t>
            </a:r>
          </a:p>
          <a:p>
            <a:pPr>
              <a:lnSpc>
                <a:spcPct val="150000"/>
              </a:lnSpc>
            </a:pPr>
            <a:r>
              <a:rPr lang="de-DE" dirty="0"/>
              <a:t>Erwartung Stakeholder</a:t>
            </a:r>
            <a:br>
              <a:rPr lang="de-DE" dirty="0"/>
            </a:br>
            <a:r>
              <a:rPr lang="de-DE" dirty="0"/>
              <a:t>z.B. rechtliche Regelungen im Klimaschutz, kommunale Klimaschutzkonzepte, Verbände, NGO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b="1" dirty="0"/>
              <a:t>Umweltmanagement</a:t>
            </a:r>
          </a:p>
          <a:p>
            <a:pPr>
              <a:lnSpc>
                <a:spcPct val="150000"/>
              </a:lnSpc>
            </a:pPr>
            <a:r>
              <a:rPr lang="de-DE" dirty="0"/>
              <a:t>Umweltziele, Umweltpolitik, Umweltprogramm</a:t>
            </a:r>
          </a:p>
          <a:p>
            <a:pPr>
              <a:lnSpc>
                <a:spcPct val="150000"/>
              </a:lnSpc>
            </a:pPr>
            <a:r>
              <a:rPr lang="de-DE" dirty="0"/>
              <a:t>Umweltaspekte, Geltungsbereich</a:t>
            </a:r>
          </a:p>
          <a:p>
            <a:pPr>
              <a:lnSpc>
                <a:spcPct val="150000"/>
              </a:lnSpc>
            </a:pPr>
            <a:r>
              <a:rPr lang="de-DE" dirty="0"/>
              <a:t>Audits, Managementbewertung</a:t>
            </a:r>
          </a:p>
          <a:p>
            <a:pPr>
              <a:lnSpc>
                <a:spcPct val="150000"/>
              </a:lnSpc>
            </a:pPr>
            <a:r>
              <a:rPr lang="de-DE" dirty="0"/>
              <a:t>Kontext, Bindende Verpflichtungen, interessierte Kreise, Kammern, Verbände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Themen des Klimamanagements als Bausteine im Umweltmanagement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5811A3-6122-4605-8238-30D511BEBDF3}"/>
              </a:ext>
            </a:extLst>
          </p:cNvPr>
          <p:cNvGrpSpPr/>
          <p:nvPr/>
        </p:nvGrpSpPr>
        <p:grpSpPr>
          <a:xfrm>
            <a:off x="352042" y="6003985"/>
            <a:ext cx="1626415" cy="650803"/>
            <a:chOff x="352042" y="6003985"/>
            <a:chExt cx="1626415" cy="65080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F4043DC-2A6F-49B1-9007-4614A6D9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042" y="6003985"/>
              <a:ext cx="818941" cy="56637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52CC7EB-38DE-4358-BFDC-8BC565928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468" y="6003985"/>
              <a:ext cx="649989" cy="650803"/>
            </a:xfrm>
            <a:prstGeom prst="rect">
              <a:avLst/>
            </a:prstGeom>
          </p:spPr>
        </p:pic>
      </p:grp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AB69E32-05AA-4FE8-BA79-D16B3D8C8AE4}"/>
              </a:ext>
            </a:extLst>
          </p:cNvPr>
          <p:cNvCxnSpPr>
            <a:cxnSpLocks/>
          </p:cNvCxnSpPr>
          <p:nvPr/>
        </p:nvCxnSpPr>
        <p:spPr>
          <a:xfrm>
            <a:off x="4097547" y="1794294"/>
            <a:ext cx="1544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3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F3CB9D0-66C3-432E-99BD-F1E39388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62" y="1789384"/>
            <a:ext cx="5293532" cy="3015529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005DAA"/>
                </a:solidFill>
              </a:rPr>
              <a:t>Erfahrungen</a:t>
            </a:r>
          </a:p>
          <a:p>
            <a:endParaRPr lang="de-DE" b="1" dirty="0">
              <a:solidFill>
                <a:srgbClr val="005DAA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005DAA"/>
              </a:solidFill>
            </a:endParaRPr>
          </a:p>
          <a:p>
            <a:r>
              <a:rPr lang="de-DE" b="1" dirty="0">
                <a:solidFill>
                  <a:srgbClr val="005DAA"/>
                </a:solidFill>
              </a:rPr>
              <a:t>Beispiele</a:t>
            </a:r>
          </a:p>
          <a:p>
            <a:endParaRPr lang="de-DE" b="1" dirty="0">
              <a:solidFill>
                <a:srgbClr val="005DAA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rgbClr val="005DAA"/>
              </a:solidFill>
            </a:endParaRPr>
          </a:p>
          <a:p>
            <a:r>
              <a:rPr lang="de-DE" b="1" dirty="0">
                <a:solidFill>
                  <a:srgbClr val="005DAA"/>
                </a:solidFill>
              </a:rPr>
              <a:t>Wünsche</a:t>
            </a:r>
          </a:p>
          <a:p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854CBE-00B7-4506-9185-3A0AB48410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Austausch und Sammlung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64C67EC-627C-40A4-88FB-03838664CCD9}"/>
              </a:ext>
            </a:extLst>
          </p:cNvPr>
          <p:cNvGrpSpPr/>
          <p:nvPr/>
        </p:nvGrpSpPr>
        <p:grpSpPr>
          <a:xfrm>
            <a:off x="352042" y="6003985"/>
            <a:ext cx="1626415" cy="650803"/>
            <a:chOff x="352042" y="6003985"/>
            <a:chExt cx="1626415" cy="65080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FF541A7-0346-4819-BDE9-B88B7375F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042" y="6003985"/>
              <a:ext cx="818941" cy="56637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2DAD713-1A83-429A-80D0-AE0D0E10B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468" y="6003985"/>
              <a:ext cx="649989" cy="650803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39F05A08-2B48-4BC6-B86B-D8C5F0B07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1044"/>
            <a:ext cx="5430867" cy="396260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D576A55-2B9C-422C-8FBD-3A96BBA509A0}"/>
              </a:ext>
            </a:extLst>
          </p:cNvPr>
          <p:cNvSpPr/>
          <p:nvPr/>
        </p:nvSpPr>
        <p:spPr>
          <a:xfrm>
            <a:off x="8502246" y="5349179"/>
            <a:ext cx="2118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Quelle: www.arqum.de</a:t>
            </a:r>
          </a:p>
        </p:txBody>
      </p:sp>
      <p:pic>
        <p:nvPicPr>
          <p:cNvPr id="9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98909" y="3428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73BE40B-F6B6-4E78-8EDA-1DF416F66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462" y="1417789"/>
            <a:ext cx="1956652" cy="2783276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02ED7EC-C85A-49D5-8A9D-05A8E80A434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2583807" y="1417789"/>
            <a:ext cx="1956651" cy="2784466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841525-E9D8-40CC-9E61-6A0B7DC487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54" y="659748"/>
            <a:ext cx="11049077" cy="707910"/>
          </a:xfrm>
        </p:spPr>
        <p:txBody>
          <a:bodyPr/>
          <a:lstStyle/>
          <a:p>
            <a:r>
              <a:rPr lang="de-DE" dirty="0"/>
              <a:t>Unterstützung und Quellen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EF42024-D041-40A0-B0B1-F3A4B6456B88}"/>
              </a:ext>
            </a:extLst>
          </p:cNvPr>
          <p:cNvSpPr/>
          <p:nvPr/>
        </p:nvSpPr>
        <p:spPr>
          <a:xfrm>
            <a:off x="1003871" y="4344923"/>
            <a:ext cx="34390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https://www.umweltbundesamt.de/publikationen</a:t>
            </a:r>
            <a:endParaRPr lang="de-DE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DAD4E6-B8AD-432E-A129-3C90C86BA509}"/>
              </a:ext>
            </a:extLst>
          </p:cNvPr>
          <p:cNvSpPr txBox="1"/>
          <p:nvPr/>
        </p:nvSpPr>
        <p:spPr>
          <a:xfrm>
            <a:off x="945705" y="5226506"/>
            <a:ext cx="4459857" cy="12311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Normenreihe DIN ISO 14064 (1-3)</a:t>
            </a:r>
          </a:p>
          <a:p>
            <a:r>
              <a:rPr lang="de-DE" sz="1400" dirty="0"/>
              <a:t>„Bestimmung und Berichterstattung von Treibhausgasemissionen“</a:t>
            </a:r>
          </a:p>
          <a:p>
            <a:r>
              <a:rPr lang="de-DE" sz="1400" dirty="0"/>
              <a:t>Auf Organisations- und Projektebene</a:t>
            </a:r>
          </a:p>
          <a:p>
            <a:r>
              <a:rPr lang="de-DE" sz="1400" dirty="0"/>
              <a:t>Angelehnt an </a:t>
            </a:r>
            <a:r>
              <a:rPr lang="de-DE" sz="1400" dirty="0" err="1"/>
              <a:t>Greenhouse</a:t>
            </a:r>
            <a:r>
              <a:rPr lang="de-DE" sz="1400" dirty="0"/>
              <a:t> Gas </a:t>
            </a:r>
            <a:r>
              <a:rPr lang="de-DE" sz="1400" dirty="0" err="1"/>
              <a:t>protocol</a:t>
            </a:r>
            <a:r>
              <a:rPr lang="de-DE" sz="1400" dirty="0"/>
              <a:t> (GHG)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0A99BBD-2F23-4D30-97CF-6A9D5AC58678}"/>
              </a:ext>
            </a:extLst>
          </p:cNvPr>
          <p:cNvGrpSpPr/>
          <p:nvPr/>
        </p:nvGrpSpPr>
        <p:grpSpPr>
          <a:xfrm>
            <a:off x="8441785" y="3152025"/>
            <a:ext cx="3439064" cy="2939793"/>
            <a:chOff x="7130562" y="3807065"/>
            <a:chExt cx="4167255" cy="2602523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B15BCD6-7AB0-4A31-AC45-30B007DF798E}"/>
                </a:ext>
              </a:extLst>
            </p:cNvPr>
            <p:cNvSpPr/>
            <p:nvPr/>
          </p:nvSpPr>
          <p:spPr bwMode="auto">
            <a:xfrm>
              <a:off x="7130562" y="3807065"/>
              <a:ext cx="4167255" cy="26025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lIns="90000" tIns="90000" rIns="90000" bIns="90000" rtlCol="0"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de-DE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067AD828-D28A-4D59-8676-C4C1B9B44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1002" y="4091340"/>
              <a:ext cx="3533775" cy="704850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0DAE70A-B0D3-4598-9096-05B01A3CE87E}"/>
                </a:ext>
              </a:extLst>
            </p:cNvPr>
            <p:cNvSpPr txBox="1"/>
            <p:nvPr/>
          </p:nvSpPr>
          <p:spPr>
            <a:xfrm>
              <a:off x="7403688" y="4896453"/>
              <a:ext cx="263803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z.B. Ressorts Klimaschutz, </a:t>
              </a:r>
            </a:p>
            <a:p>
              <a:r>
                <a:rPr lang="de-DE" dirty="0"/>
                <a:t>Energiemanagement</a:t>
              </a:r>
            </a:p>
            <a:p>
              <a:r>
                <a:rPr lang="de-DE" dirty="0"/>
                <a:t>Umweltmanagement</a:t>
              </a:r>
            </a:p>
            <a:p>
              <a:r>
                <a:rPr lang="de-DE" dirty="0"/>
                <a:t>EMAS-Clubs u.v.m.</a:t>
              </a:r>
            </a:p>
            <a:p>
              <a:r>
                <a:rPr lang="de-DE" b="1" dirty="0">
                  <a:solidFill>
                    <a:schemeClr val="tx2"/>
                  </a:solidFill>
                </a:rPr>
                <a:t>https://www.vnu-ev.de/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1605941A-9C24-49F2-9F8B-34656448B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5562" y="1417789"/>
            <a:ext cx="2196355" cy="2507427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0F01387-539A-4C8B-9EBB-F40C19108609}"/>
              </a:ext>
            </a:extLst>
          </p:cNvPr>
          <p:cNvSpPr/>
          <p:nvPr/>
        </p:nvSpPr>
        <p:spPr>
          <a:xfrm>
            <a:off x="5389837" y="4028194"/>
            <a:ext cx="22120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https://www.globalcompact.de</a:t>
            </a:r>
          </a:p>
        </p:txBody>
      </p:sp>
      <p:pic>
        <p:nvPicPr>
          <p:cNvPr id="13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4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B31DEFAF-5AE7-6848-A104-81980EC95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80766" y="-26375"/>
            <a:ext cx="18153531" cy="6858000"/>
          </a:xfrm>
          <a:prstGeom prst="rect">
            <a:avLst/>
          </a:prstGeom>
        </p:spPr>
      </p:pic>
      <p:sp>
        <p:nvSpPr>
          <p:cNvPr id="10" name="Titel 5">
            <a:extLst>
              <a:ext uri="{FF2B5EF4-FFF2-40B4-BE49-F238E27FC236}">
                <a16:creationId xmlns:a16="http://schemas.microsoft.com/office/drawing/2014/main" id="{0EA0C289-5428-3249-852C-E24906ACE9B8}"/>
              </a:ext>
            </a:extLst>
          </p:cNvPr>
          <p:cNvSpPr txBox="1">
            <a:spLocks/>
          </p:cNvSpPr>
          <p:nvPr/>
        </p:nvSpPr>
        <p:spPr>
          <a:xfrm>
            <a:off x="91505" y="1518982"/>
            <a:ext cx="11463867" cy="107784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3200" dirty="0"/>
              <a:t>Vielen Dank für Ihre Teilnahme!</a:t>
            </a:r>
          </a:p>
          <a:p>
            <a:pPr algn="ctr"/>
            <a:r>
              <a:rPr lang="de-DE" sz="3200" dirty="0">
                <a:sym typeface="Wingdings" panose="05000000000000000000" pitchFamily="2" charset="2"/>
              </a:rPr>
              <a:t> </a:t>
            </a:r>
            <a:endParaRPr lang="de-DE" sz="32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08FA310-2222-49EE-B7F0-9BFCD3499850}"/>
              </a:ext>
            </a:extLst>
          </p:cNvPr>
          <p:cNvGrpSpPr/>
          <p:nvPr/>
        </p:nvGrpSpPr>
        <p:grpSpPr>
          <a:xfrm>
            <a:off x="-527189" y="6047945"/>
            <a:ext cx="1626415" cy="650803"/>
            <a:chOff x="352042" y="6003985"/>
            <a:chExt cx="1626415" cy="65080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EA94060-BC07-4D9B-89C5-53FBC70FB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042" y="6003985"/>
              <a:ext cx="818941" cy="566370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B849006-EA84-49D0-8EFF-B7873B994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468" y="6003985"/>
              <a:ext cx="649989" cy="650803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274A7E8-62D8-4D2F-93BA-6D31A17779FE}"/>
              </a:ext>
            </a:extLst>
          </p:cNvPr>
          <p:cNvGrpSpPr/>
          <p:nvPr/>
        </p:nvGrpSpPr>
        <p:grpSpPr>
          <a:xfrm>
            <a:off x="6673362" y="3272069"/>
            <a:ext cx="6795666" cy="1991615"/>
            <a:chOff x="715992" y="2693870"/>
            <a:chExt cx="6897359" cy="2106196"/>
          </a:xfrm>
        </p:grpSpPr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9A034A4C-38EE-4C7C-888C-D58927DA4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187" y="2762808"/>
              <a:ext cx="4538164" cy="1920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600" b="1" dirty="0"/>
                <a:t>Veit </a:t>
              </a:r>
              <a:r>
                <a:rPr lang="de-DE" altLang="de-DE" sz="1600" b="1" dirty="0" err="1"/>
                <a:t>Moosmayer</a:t>
              </a:r>
              <a:endParaRPr lang="de-DE" altLang="de-DE" sz="1600" dirty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1600" dirty="0"/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600" dirty="0"/>
                <a:t>0721 – 480 88 17</a:t>
              </a:r>
              <a:br>
                <a:rPr lang="de-DE" altLang="de-DE" sz="1600" dirty="0"/>
              </a:br>
              <a:r>
                <a:rPr lang="de-DE" altLang="de-DE" sz="1600" u="sng" dirty="0">
                  <a:solidFill>
                    <a:srgbClr val="005DAA"/>
                  </a:solidFill>
                  <a:hlinkClick r:id="rId7"/>
                </a:rPr>
                <a:t>moosmayer@kek-karlsruhe.de</a:t>
              </a:r>
              <a:endParaRPr lang="de-DE" altLang="de-DE" sz="1600" u="sng" dirty="0">
                <a:solidFill>
                  <a:srgbClr val="005DAA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altLang="de-DE" sz="1600" u="sng" dirty="0">
                <a:solidFill>
                  <a:srgbClr val="005DAA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u="sng" dirty="0">
                  <a:solidFill>
                    <a:srgbClr val="005DAA"/>
                  </a:solidFill>
                  <a:hlinkClick r:id="rId8"/>
                </a:rPr>
                <a:t>https://www.kek-karlsruhe.de/</a:t>
              </a:r>
              <a:endParaRPr lang="de-DE" sz="1600" u="sng" dirty="0">
                <a:solidFill>
                  <a:srgbClr val="005DAA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u="sng" dirty="0">
                  <a:solidFill>
                    <a:srgbClr val="005DAA"/>
                  </a:solidFill>
                </a:rPr>
                <a:t>https://www.vnu-ev.de/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B762EFC-7803-4FED-A1B0-1D55D202A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992" y="2693870"/>
              <a:ext cx="2106196" cy="2106196"/>
            </a:xfrm>
            <a:prstGeom prst="rect">
              <a:avLst/>
            </a:prstGeom>
          </p:spPr>
        </p:pic>
      </p:grpSp>
      <p:pic>
        <p:nvPicPr>
          <p:cNvPr id="2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orlage Präsentation KEK">
  <a:themeElements>
    <a:clrScheme name="Benutzerdefiniert 1">
      <a:dk1>
        <a:srgbClr val="000000"/>
      </a:dk1>
      <a:lt1>
        <a:srgbClr val="FFFFFF"/>
      </a:lt1>
      <a:dk2>
        <a:srgbClr val="003399"/>
      </a:dk2>
      <a:lt2>
        <a:srgbClr val="A5A5A5"/>
      </a:lt2>
      <a:accent1>
        <a:srgbClr val="003399"/>
      </a:accent1>
      <a:accent2>
        <a:srgbClr val="0066CC"/>
      </a:accent2>
      <a:accent3>
        <a:srgbClr val="000000"/>
      </a:accent3>
      <a:accent4>
        <a:srgbClr val="97CBFF"/>
      </a:accent4>
      <a:accent5>
        <a:srgbClr val="B1CA80"/>
      </a:accent5>
      <a:accent6>
        <a:srgbClr val="97CBFF"/>
      </a:accent6>
      <a:hlink>
        <a:srgbClr val="003399"/>
      </a:hlink>
      <a:folHlink>
        <a:srgbClr val="0066C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75000"/>
          </a:schemeClr>
        </a:solidFill>
        <a:ln w="6350">
          <a:noFill/>
          <a:miter lim="800000"/>
          <a:headEnd/>
          <a:tailEnd/>
        </a:ln>
        <a:effectLst/>
      </a:spPr>
      <a:bodyPr lIns="90000" tIns="90000" rIns="90000" bIns="90000" anchor="ctr"/>
      <a:lstStyle>
        <a:defPPr algn="ctr">
          <a:lnSpc>
            <a:spcPct val="90000"/>
          </a:lnSpc>
          <a:spcBef>
            <a:spcPct val="0"/>
          </a:spcBef>
          <a:defRPr sz="1600" b="1" dirty="0">
            <a:solidFill>
              <a:schemeClr val="tx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Vorlage Präsentation_KEK_16_9" id="{387FDB59-FEFE-4AB8-B6F7-F4F32AF374FA}" vid="{25538E35-6D3A-40F3-8F2F-F7DE52A0E7B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Präsentation_KEK_16_9</Template>
  <TotalTime>0</TotalTime>
  <Words>318</Words>
  <Application>Microsoft Office PowerPoint</Application>
  <PresentationFormat>Breitbild</PresentationFormat>
  <Paragraphs>69</Paragraphs>
  <Slides>8</Slides>
  <Notes>1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Webdings</vt:lpstr>
      <vt:lpstr>Wingdings</vt:lpstr>
      <vt:lpstr>Wingdings 2</vt:lpstr>
      <vt:lpstr>Wingdings 3</vt:lpstr>
      <vt:lpstr>Vorlage Präsentation KEK</vt:lpstr>
      <vt:lpstr>Umweltmanagementsysteme in Zeiten der Klimakrise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Veit Moosmayer</dc:creator>
  <cp:lastModifiedBy>Heilgemeir, Bernadette (LfU)</cp:lastModifiedBy>
  <cp:revision>23</cp:revision>
  <dcterms:created xsi:type="dcterms:W3CDTF">2021-10-20T11:38:06Z</dcterms:created>
  <dcterms:modified xsi:type="dcterms:W3CDTF">2021-11-03T13:24:27Z</dcterms:modified>
</cp:coreProperties>
</file>